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5" r:id="rId2"/>
    <p:sldId id="256" r:id="rId3"/>
    <p:sldId id="289" r:id="rId4"/>
    <p:sldId id="288" r:id="rId5"/>
    <p:sldId id="290" r:id="rId6"/>
    <p:sldId id="291" r:id="rId7"/>
    <p:sldId id="294" r:id="rId8"/>
    <p:sldId id="297" r:id="rId9"/>
    <p:sldId id="269" r:id="rId10"/>
    <p:sldId id="299" r:id="rId11"/>
    <p:sldId id="300" r:id="rId12"/>
    <p:sldId id="30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8D60D-5140-F348-BC4D-77F767C6A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DA3C44-79A4-614F-A76B-C4350067D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89891-17C9-CA4B-BFD2-BBB3E431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F82C6E-18C4-A748-95A6-D4729796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84B06-C1C7-0B46-A953-5B504F7A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93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8AAED-385A-8D46-8C00-DA734CB0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4ED6B0-A2C9-1446-9ABD-EC6B2A3A1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DB0E3-156C-7F4C-A8CF-0A01E5BD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C7F50-2A2B-ED42-87EA-6BB8C7279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16ED6-C1A1-F04D-9CE3-D1CC5879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997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E84A75-7F5F-364A-B6AA-6211D617E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11E1A-389D-6C40-B0A5-019D2CE04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65BE1-23A8-E44E-A0BB-45AF1F00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6E16C-09FA-8B47-8005-BBA34280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A1FA11-E4F0-804A-846C-EE7F4F71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782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F7D07-C0D8-9344-A46E-EB51586B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B310D-B8D7-ED43-B0D0-1E3CC6EC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23EDB-4F51-E142-8D58-10DAC1CC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D02338-605A-C440-BB79-D9D18B5C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3457A-3487-0F45-BE98-61116E55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36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AD000-B481-0843-8B8D-D4A9F493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544AF-FB7B-E045-888B-05802FFBE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263600-4718-534D-B1E2-ACC035A89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42274-09F0-564A-A236-F959DBBB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DD988-10E5-9847-9DE8-E795EB95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3487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A2627-8014-1841-828E-3BF30793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374E8-2758-F146-8DDE-F78A7ACF7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D42CCC-1E53-3140-85C6-59AD813C1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1A70A-8778-EA44-87B3-D9BED21F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834F8-841B-AC4B-9A33-6AA1E560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A46A7-9541-0749-A5FB-DEE41C69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881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55655-38D3-644F-889D-16583E3E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68B5AB-F616-8A41-9A6C-73975D472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DD7397-64F4-F24A-935B-FD688A9EB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464177-F202-394C-BAB9-3233C8523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9E68D5-50BC-2F43-94D8-4289B0807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5EAA2E-5F7E-E14B-9600-A58E7D1C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3A997B-B80A-074A-BBDC-E4AC73B75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390BC2-C542-C64E-BD80-80C55D9C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31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B2A24-1D7B-1B4E-9C66-0F2E5CAD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93A5CA-3FF5-B545-A56E-53C332843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64104F-EEDC-7A44-B432-40095CCA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6D73DC-A693-6F43-AF92-F11962E42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226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6D935A-A9FA-684E-BA87-3783BA15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5D047E-F842-A14E-B821-B9642A31A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B4F104-85F3-9641-A33E-81076FAE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3963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BF874-ED3B-9C4A-9E84-6C09484C6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003F1-E06C-4741-B58E-266CC501C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E1B11E-A181-F24D-A172-0E80B9AE3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64866-3AE1-4148-B0C2-F8C994F1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221B8A-5050-9E42-8C37-61864FEA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1875B4-1668-5C42-9EC5-5D176D74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075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CE15E-22D9-7749-8082-13C096D90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72F7CC-62D7-1C46-B7B6-3025C07CC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9926BA-6A23-9147-8935-4A4E93289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2D3708-C8E4-9E4C-911D-3F64D5DA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D6D9EC-BFD6-5043-A331-397BF745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821F62-030D-C54F-9324-52838352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799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CB2B1F-DE08-044C-B673-7FD1E335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4FBC02-D7A0-5846-A251-14D4D9836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2F3A3-72D6-B64A-B268-82E524CDD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52328-7BFF-194B-B21F-4EFAABFA762F}" type="datetimeFigureOut">
              <a:rPr kumimoji="1" lang="ko-KR" altLang="en-US" smtClean="0"/>
              <a:t>2021. 1. 22.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F4F301-CDB7-DD43-8427-6986C06C0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72E96-9F66-AB4C-B8E4-AA9B6E08E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C87DB-C543-CB4D-9B16-B9337919EF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060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closures/" TargetMode="External"/><Relationship Id="rId2" Type="http://schemas.openxmlformats.org/officeDocument/2006/relationships/hyperlink" Target="https://shoark7.github.io/programming/python/closure-in-pyth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github.com/YunYang1994/tensorflow-yolov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hristopher_Strache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8">
            <a:extLst>
              <a:ext uri="{FF2B5EF4-FFF2-40B4-BE49-F238E27FC236}">
                <a16:creationId xmlns:a16="http://schemas.microsoft.com/office/drawing/2014/main" id="{ECF69E19-F104-A242-AC6F-45DE8A8EFC47}"/>
              </a:ext>
            </a:extLst>
          </p:cNvPr>
          <p:cNvSpPr/>
          <p:nvPr/>
        </p:nvSpPr>
        <p:spPr>
          <a:xfrm>
            <a:off x="509286" y="250251"/>
            <a:ext cx="10785078" cy="39288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2E0B8-FE0C-1943-BB16-854D66CBCD0A}"/>
              </a:ext>
            </a:extLst>
          </p:cNvPr>
          <p:cNvSpPr txBox="1"/>
          <p:nvPr/>
        </p:nvSpPr>
        <p:spPr>
          <a:xfrm>
            <a:off x="509286" y="289193"/>
            <a:ext cx="4215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4000" b="1" i="0" u="none" strike="noStrike" dirty="0">
                <a:effectLst/>
              </a:rPr>
              <a:t>decorator</a:t>
            </a:r>
            <a:r>
              <a:rPr lang="ko-KR" altLang="en-US" sz="4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 </a:t>
            </a:r>
          </a:p>
        </p:txBody>
      </p:sp>
      <p:sp>
        <p:nvSpPr>
          <p:cNvPr id="17" name="사각형: 둥근 모서리 31">
            <a:extLst>
              <a:ext uri="{FF2B5EF4-FFF2-40B4-BE49-F238E27FC236}">
                <a16:creationId xmlns:a16="http://schemas.microsoft.com/office/drawing/2014/main" id="{B6E5707F-92E8-7D4B-A0B0-6C6C65EFAA14}"/>
              </a:ext>
            </a:extLst>
          </p:cNvPr>
          <p:cNvSpPr/>
          <p:nvPr/>
        </p:nvSpPr>
        <p:spPr>
          <a:xfrm>
            <a:off x="1366313" y="2335961"/>
            <a:ext cx="4008170" cy="1310190"/>
          </a:xfrm>
          <a:prstGeom prst="roundRect">
            <a:avLst>
              <a:gd name="adj" fmla="val 72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First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사각형: 둥근 모서리 31">
            <a:extLst>
              <a:ext uri="{FF2B5EF4-FFF2-40B4-BE49-F238E27FC236}">
                <a16:creationId xmlns:a16="http://schemas.microsoft.com/office/drawing/2014/main" id="{951F61D7-6538-6E45-97B4-26FE1C3C3A7F}"/>
              </a:ext>
            </a:extLst>
          </p:cNvPr>
          <p:cNvSpPr/>
          <p:nvPr/>
        </p:nvSpPr>
        <p:spPr>
          <a:xfrm>
            <a:off x="6493485" y="3429000"/>
            <a:ext cx="4008170" cy="1310190"/>
          </a:xfrm>
          <a:prstGeom prst="roundRect">
            <a:avLst>
              <a:gd name="adj" fmla="val 72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Closure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BF8E36-8298-E841-BEAF-D72D5CE5D621}"/>
              </a:ext>
            </a:extLst>
          </p:cNvPr>
          <p:cNvSpPr/>
          <p:nvPr/>
        </p:nvSpPr>
        <p:spPr>
          <a:xfrm>
            <a:off x="4180115" y="5785684"/>
            <a:ext cx="8335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000000"/>
                </a:solidFill>
                <a:hlinkClick r:id="rId2"/>
              </a:rPr>
              <a:t>https://shoark7.github.io/programming/python/closure-in-python</a:t>
            </a:r>
            <a:endParaRPr lang="en" altLang="ko-KR" dirty="0">
              <a:solidFill>
                <a:srgbClr val="000000"/>
              </a:solidFill>
            </a:endParaRPr>
          </a:p>
          <a:p>
            <a:r>
              <a:rPr lang="en" altLang="ko-KR" dirty="0">
                <a:solidFill>
                  <a:srgbClr val="000000"/>
                </a:solidFill>
                <a:hlinkClick r:id="rId3"/>
              </a:rPr>
              <a:t>https://www.geeksforgeeks.org/python-closures/</a:t>
            </a:r>
            <a:endParaRPr lang="en" altLang="ko-KR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169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5D752B2F-9169-1643-9116-6BAC18D2445E}"/>
              </a:ext>
            </a:extLst>
          </p:cNvPr>
          <p:cNvSpPr/>
          <p:nvPr/>
        </p:nvSpPr>
        <p:spPr>
          <a:xfrm>
            <a:off x="509285" y="280278"/>
            <a:ext cx="10785078" cy="39288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7" name="직사각형 6">
            <a:hlinkClick r:id="rId2"/>
            <a:extLst>
              <a:ext uri="{FF2B5EF4-FFF2-40B4-BE49-F238E27FC236}">
                <a16:creationId xmlns:a16="http://schemas.microsoft.com/office/drawing/2014/main" id="{BB76DA55-723D-264E-9FF5-4D0F585584C5}"/>
              </a:ext>
            </a:extLst>
          </p:cNvPr>
          <p:cNvSpPr/>
          <p:nvPr/>
        </p:nvSpPr>
        <p:spPr>
          <a:xfrm>
            <a:off x="6170416" y="3680916"/>
            <a:ext cx="5571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/YunYang1994/tensorflow-yolov3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FE3D97-F1E4-504B-A299-056BD1EA26EA}"/>
              </a:ext>
            </a:extLst>
          </p:cNvPr>
          <p:cNvSpPr/>
          <p:nvPr/>
        </p:nvSpPr>
        <p:spPr>
          <a:xfrm>
            <a:off x="1294581" y="1372773"/>
            <a:ext cx="46940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CCTV </a:t>
            </a:r>
            <a:r>
              <a:rPr lang="ko-KR" altLang="en-US" dirty="0" err="1"/>
              <a:t>영상데이터</a:t>
            </a:r>
            <a:r>
              <a:rPr lang="ko-KR" altLang="en-US" dirty="0"/>
              <a:t> 사람</a:t>
            </a:r>
            <a:r>
              <a:rPr lang="en-US" altLang="ko-KR" dirty="0"/>
              <a:t>,</a:t>
            </a:r>
            <a:r>
              <a:rPr lang="ko-KR" altLang="en-US" dirty="0"/>
              <a:t> 차량 </a:t>
            </a:r>
            <a:r>
              <a:rPr lang="en-US" altLang="ko-KR" dirty="0"/>
              <a:t>Annotation</a:t>
            </a:r>
          </a:p>
          <a:p>
            <a:endParaRPr lang="en-US" altLang="ko-KR" dirty="0"/>
          </a:p>
          <a:p>
            <a:r>
              <a:rPr lang="ko-KR" altLang="en-US" dirty="0" err="1"/>
              <a:t>데이터셋</a:t>
            </a:r>
            <a:r>
              <a:rPr lang="ko-KR" altLang="en-US" dirty="0"/>
              <a:t> 구축 작업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5000</a:t>
            </a:r>
            <a:r>
              <a:rPr lang="ko-KR" altLang="en-US" dirty="0"/>
              <a:t>개 영상 데이터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분 </a:t>
            </a:r>
            <a:r>
              <a:rPr lang="en-US" altLang="ko-KR" dirty="0"/>
              <a:t>30fps ) </a:t>
            </a:r>
          </a:p>
          <a:p>
            <a:endParaRPr lang="en-US" altLang="ko-KR" dirty="0"/>
          </a:p>
          <a:p>
            <a:r>
              <a:rPr lang="ko-KR" altLang="en-US" dirty="0"/>
              <a:t>객체 추적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자동화 필요성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탐지 모델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사람이 일일이 검수 작업 진행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6586C-36EE-4A44-965D-FDA94461E0B5}"/>
              </a:ext>
            </a:extLst>
          </p:cNvPr>
          <p:cNvSpPr txBox="1"/>
          <p:nvPr/>
        </p:nvSpPr>
        <p:spPr>
          <a:xfrm>
            <a:off x="509286" y="289193"/>
            <a:ext cx="4694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제안 사항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E8FB9-0AA2-9F4A-9478-076EAC11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36" y="4176486"/>
            <a:ext cx="5538157" cy="21263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A2B363-02E6-FF49-B90C-6978976C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50" y="566192"/>
            <a:ext cx="47561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5D752B2F-9169-1643-9116-6BAC18D2445E}"/>
              </a:ext>
            </a:extLst>
          </p:cNvPr>
          <p:cNvSpPr/>
          <p:nvPr/>
        </p:nvSpPr>
        <p:spPr>
          <a:xfrm>
            <a:off x="509285" y="280278"/>
            <a:ext cx="10785078" cy="39288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76DA55-723D-264E-9FF5-4D0F585584C5}"/>
              </a:ext>
            </a:extLst>
          </p:cNvPr>
          <p:cNvSpPr/>
          <p:nvPr/>
        </p:nvSpPr>
        <p:spPr>
          <a:xfrm>
            <a:off x="3116286" y="5357315"/>
            <a:ext cx="5571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/YunYang1994/tensorflow-yolov3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FE3D97-F1E4-504B-A299-056BD1EA26EA}"/>
              </a:ext>
            </a:extLst>
          </p:cNvPr>
          <p:cNvSpPr/>
          <p:nvPr/>
        </p:nvSpPr>
        <p:spPr>
          <a:xfrm>
            <a:off x="509285" y="1776063"/>
            <a:ext cx="63145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빠른 객체 탐지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객체만 탐지 </a:t>
            </a:r>
            <a:r>
              <a:rPr lang="en-US" altLang="ko-KR" dirty="0"/>
              <a:t>(</a:t>
            </a:r>
            <a:r>
              <a:rPr lang="ko-KR" altLang="en-US" dirty="0"/>
              <a:t> 자동차</a:t>
            </a:r>
            <a:r>
              <a:rPr lang="en-US" altLang="ko-KR" dirty="0"/>
              <a:t>,</a:t>
            </a:r>
            <a:r>
              <a:rPr lang="ko-KR" altLang="en-US" dirty="0"/>
              <a:t> 이륜차</a:t>
            </a:r>
            <a:r>
              <a:rPr lang="en-US" altLang="ko-KR" dirty="0"/>
              <a:t>,</a:t>
            </a:r>
            <a:r>
              <a:rPr lang="ko-KR" altLang="en-US" dirty="0"/>
              <a:t> 트럭</a:t>
            </a:r>
            <a:r>
              <a:rPr lang="en-US" altLang="ko-KR" dirty="0"/>
              <a:t>,</a:t>
            </a:r>
            <a:r>
              <a:rPr lang="ko-KR" altLang="en-US" dirty="0"/>
              <a:t> 버스</a:t>
            </a:r>
            <a:r>
              <a:rPr lang="en-US" altLang="ko-KR" dirty="0"/>
              <a:t>,</a:t>
            </a:r>
            <a:r>
              <a:rPr lang="ko-KR" altLang="en-US" dirty="0"/>
              <a:t> 사람</a:t>
            </a:r>
            <a:r>
              <a:rPr lang="en-US" altLang="ko-KR" dirty="0"/>
              <a:t>..</a:t>
            </a:r>
            <a:r>
              <a:rPr lang="ko-KR" altLang="en-US" dirty="0"/>
              <a:t> 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제한된 시간</a:t>
            </a:r>
            <a:r>
              <a:rPr lang="en-US" altLang="ko-KR" dirty="0"/>
              <a:t>,</a:t>
            </a:r>
            <a:r>
              <a:rPr lang="ko-KR" altLang="en-US" dirty="0"/>
              <a:t> 학습 데이터의 부재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컴퓨팅 리소스의 한계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6586C-36EE-4A44-965D-FDA94461E0B5}"/>
              </a:ext>
            </a:extLst>
          </p:cNvPr>
          <p:cNvSpPr txBox="1"/>
          <p:nvPr/>
        </p:nvSpPr>
        <p:spPr>
          <a:xfrm>
            <a:off x="509286" y="289193"/>
            <a:ext cx="4694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목표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DB1102-9E06-854F-8952-90B823C8D515}"/>
              </a:ext>
            </a:extLst>
          </p:cNvPr>
          <p:cNvSpPr/>
          <p:nvPr/>
        </p:nvSpPr>
        <p:spPr>
          <a:xfrm>
            <a:off x="6278714" y="1776063"/>
            <a:ext cx="63145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Yolov4 + SROT</a:t>
            </a:r>
          </a:p>
          <a:p>
            <a:endParaRPr lang="en-US" altLang="ko-KR" dirty="0"/>
          </a:p>
          <a:p>
            <a:r>
              <a:rPr lang="ko-KR" altLang="en-US" dirty="0"/>
              <a:t>내부 </a:t>
            </a:r>
            <a:r>
              <a:rPr lang="en-US" altLang="ko-KR" dirty="0"/>
              <a:t>configuration</a:t>
            </a:r>
            <a:r>
              <a:rPr lang="ko-KR" altLang="en-US" dirty="0"/>
              <a:t> 파일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메쏘드</a:t>
            </a:r>
            <a:r>
              <a:rPr lang="ko-KR" altLang="en-US" dirty="0"/>
              <a:t> 수정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기존의 학습된 모델을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623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5D752B2F-9169-1643-9116-6BAC18D2445E}"/>
              </a:ext>
            </a:extLst>
          </p:cNvPr>
          <p:cNvSpPr/>
          <p:nvPr/>
        </p:nvSpPr>
        <p:spPr>
          <a:xfrm>
            <a:off x="509285" y="280278"/>
            <a:ext cx="10785078" cy="39288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76DA55-723D-264E-9FF5-4D0F585584C5}"/>
              </a:ext>
            </a:extLst>
          </p:cNvPr>
          <p:cNvSpPr/>
          <p:nvPr/>
        </p:nvSpPr>
        <p:spPr>
          <a:xfrm>
            <a:off x="3116286" y="5357315"/>
            <a:ext cx="5571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/YunYang1994/tensorflow-yolov3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6586C-36EE-4A44-965D-FDA94461E0B5}"/>
              </a:ext>
            </a:extLst>
          </p:cNvPr>
          <p:cNvSpPr txBox="1"/>
          <p:nvPr/>
        </p:nvSpPr>
        <p:spPr>
          <a:xfrm>
            <a:off x="509286" y="289193"/>
            <a:ext cx="4694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26750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8">
            <a:extLst>
              <a:ext uri="{FF2B5EF4-FFF2-40B4-BE49-F238E27FC236}">
                <a16:creationId xmlns:a16="http://schemas.microsoft.com/office/drawing/2014/main" id="{4ABFF892-7EF8-CE42-BC1A-EB8BB4BF757F}"/>
              </a:ext>
            </a:extLst>
          </p:cNvPr>
          <p:cNvSpPr/>
          <p:nvPr/>
        </p:nvSpPr>
        <p:spPr>
          <a:xfrm>
            <a:off x="509286" y="250251"/>
            <a:ext cx="10785078" cy="39288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5F6BC-5F7E-134A-B891-7F765DD1C2AE}"/>
              </a:ext>
            </a:extLst>
          </p:cNvPr>
          <p:cNvSpPr txBox="1"/>
          <p:nvPr/>
        </p:nvSpPr>
        <p:spPr>
          <a:xfrm>
            <a:off x="860518" y="253311"/>
            <a:ext cx="322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First class closure </a:t>
            </a:r>
            <a:r>
              <a:rPr lang="ko-KR" altLang="en-US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일급 함수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AC0BF-8E76-3B42-81D3-C2CACDDB9E1A}"/>
              </a:ext>
            </a:extLst>
          </p:cNvPr>
          <p:cNvSpPr txBox="1"/>
          <p:nvPr/>
        </p:nvSpPr>
        <p:spPr>
          <a:xfrm>
            <a:off x="453718" y="1354649"/>
            <a:ext cx="647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First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citizen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이동이 자유로웠던 </a:t>
            </a:r>
            <a:r>
              <a:rPr kumimoji="1" lang="en-US" altLang="ko-KR" dirty="0"/>
              <a:t>+</a:t>
            </a:r>
            <a:r>
              <a:rPr kumimoji="1" lang="ko-KR" altLang="en-US" dirty="0"/>
              <a:t> 참정권</a:t>
            </a:r>
            <a:endParaRPr kumimoji="1" lang="en-US" altLang="ko-KR" dirty="0"/>
          </a:p>
          <a:p>
            <a:r>
              <a:rPr kumimoji="1" lang="en-US" altLang="ko-KR" dirty="0"/>
              <a:t>Second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citizen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거주와 이동이 자유롭지만 </a:t>
            </a:r>
            <a:r>
              <a:rPr kumimoji="1" lang="en-US" altLang="ko-KR" dirty="0"/>
              <a:t>+</a:t>
            </a:r>
            <a:r>
              <a:rPr kumimoji="1" lang="ko-KR" altLang="en-US" dirty="0"/>
              <a:t> 참정권 </a:t>
            </a:r>
            <a:r>
              <a:rPr kumimoji="1" lang="en-US" altLang="ko-KR" dirty="0"/>
              <a:t>x 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02C32-3CA2-9C4F-8939-E115A05066AD}"/>
              </a:ext>
            </a:extLst>
          </p:cNvPr>
          <p:cNvSpPr txBox="1"/>
          <p:nvPr/>
        </p:nvSpPr>
        <p:spPr>
          <a:xfrm>
            <a:off x="259623" y="814227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First class citizen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03F9C-0FED-9B49-9C77-6EC52FAD8E41}"/>
              </a:ext>
            </a:extLst>
          </p:cNvPr>
          <p:cNvSpPr txBox="1"/>
          <p:nvPr/>
        </p:nvSpPr>
        <p:spPr>
          <a:xfrm>
            <a:off x="453718" y="2221426"/>
            <a:ext cx="894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1960’s</a:t>
            </a:r>
            <a:r>
              <a:rPr lang="en" altLang="ko-KR" b="0" i="0" u="sng" dirty="0">
                <a:effectLst/>
                <a:latin typeface="charter" panose="02040503050506020203" pitchFamily="18" charset="0"/>
                <a:hlinkClick r:id="rId2"/>
              </a:rPr>
              <a:t> </a:t>
            </a:r>
            <a:r>
              <a:rPr lang="ko-KR" altLang="en-US" b="0" i="0" u="sng" dirty="0">
                <a:effectLst/>
                <a:latin typeface="charter" panose="02040503050506020203" pitchFamily="18" charset="0"/>
                <a:hlinkClick r:id="rId2"/>
              </a:rPr>
              <a:t> </a:t>
            </a:r>
            <a:r>
              <a:rPr lang="en" altLang="ko-KR" b="0" i="0" u="sng" dirty="0">
                <a:effectLst/>
                <a:latin typeface="charter" panose="02040503050506020203" pitchFamily="18" charset="0"/>
                <a:hlinkClick r:id="rId2"/>
              </a:rPr>
              <a:t>Christopher Strachey</a:t>
            </a:r>
            <a:r>
              <a:rPr kumimoji="1" lang="en-US" altLang="ko-KR" dirty="0"/>
              <a:t> </a:t>
            </a:r>
            <a:r>
              <a:rPr kumimoji="1" lang="ko-KR" altLang="en-US" dirty="0"/>
              <a:t>발언 </a:t>
            </a:r>
            <a:r>
              <a:rPr kumimoji="1" lang="en-US" altLang="ko-KR" dirty="0"/>
              <a:t>2</a:t>
            </a:r>
            <a:r>
              <a:rPr kumimoji="1" lang="ko-KR" altLang="en-US" dirty="0"/>
              <a:t>급 객체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급 객체 정의는 널리 </a:t>
            </a:r>
            <a:r>
              <a:rPr kumimoji="1" lang="ko-KR" altLang="en-US" dirty="0" err="1"/>
              <a:t>받아드려지지</a:t>
            </a:r>
            <a:r>
              <a:rPr kumimoji="1" lang="ko-KR" altLang="en-US" dirty="0"/>
              <a:t> 않음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2D748-3AC6-0040-A851-70355A9C2CE5}"/>
              </a:ext>
            </a:extLst>
          </p:cNvPr>
          <p:cNvSpPr txBox="1"/>
          <p:nvPr/>
        </p:nvSpPr>
        <p:spPr>
          <a:xfrm>
            <a:off x="563716" y="3105834"/>
            <a:ext cx="5532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다재다능한</a:t>
            </a:r>
            <a:r>
              <a:rPr kumimoji="1" lang="ko-KR" altLang="en-US" dirty="0"/>
              <a:t> 권한을 가지고 있는 객체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일급 객체 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/>
              <a:t>다재다능한</a:t>
            </a:r>
            <a:r>
              <a:rPr kumimoji="1" lang="ko-KR" altLang="en-US" dirty="0"/>
              <a:t> 권한을 가지고 있는 함수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일급 함수</a:t>
            </a:r>
            <a:r>
              <a:rPr kumimoji="1" lang="ko-KR" alt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2B5EC-5946-7B44-80E0-DDC9C97BD2D0}"/>
              </a:ext>
            </a:extLst>
          </p:cNvPr>
          <p:cNvSpPr txBox="1"/>
          <p:nvPr/>
        </p:nvSpPr>
        <p:spPr>
          <a:xfrm>
            <a:off x="1225625" y="4080511"/>
            <a:ext cx="3934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변수 할당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함수의 </a:t>
            </a:r>
            <a:r>
              <a:rPr lang="ko-KR" altLang="en-US" dirty="0" err="1"/>
              <a:t>파라미터로</a:t>
            </a:r>
            <a:r>
              <a:rPr lang="ko-KR" altLang="en-US" dirty="0"/>
              <a:t> 전달 가능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함수의 리턴 값으로 사용이 가능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70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8">
            <a:extLst>
              <a:ext uri="{FF2B5EF4-FFF2-40B4-BE49-F238E27FC236}">
                <a16:creationId xmlns:a16="http://schemas.microsoft.com/office/drawing/2014/main" id="{61DD3A35-46E3-924E-8256-4D6BEF0570BD}"/>
              </a:ext>
            </a:extLst>
          </p:cNvPr>
          <p:cNvSpPr/>
          <p:nvPr/>
        </p:nvSpPr>
        <p:spPr>
          <a:xfrm>
            <a:off x="509286" y="250251"/>
            <a:ext cx="10785078" cy="39288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5F6BC-5F7E-134A-B891-7F765DD1C2AE}"/>
              </a:ext>
            </a:extLst>
          </p:cNvPr>
          <p:cNvSpPr txBox="1"/>
          <p:nvPr/>
        </p:nvSpPr>
        <p:spPr>
          <a:xfrm>
            <a:off x="563716" y="251914"/>
            <a:ext cx="322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Closure</a:t>
            </a:r>
            <a:r>
              <a:rPr lang="ko-KR" altLang="en-US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02C32-3CA2-9C4F-8939-E115A05066AD}"/>
              </a:ext>
            </a:extLst>
          </p:cNvPr>
          <p:cNvSpPr txBox="1"/>
          <p:nvPr/>
        </p:nvSpPr>
        <p:spPr>
          <a:xfrm>
            <a:off x="7978059" y="153870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Closure</a:t>
            </a:r>
            <a:r>
              <a:rPr kumimoji="1" lang="ko-KR" altLang="en-US" dirty="0"/>
              <a:t> 생성 조건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AA1704C-3DD7-DC49-9F66-9FD5E9F5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16" y="2202667"/>
            <a:ext cx="6277135" cy="41070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0396B7-847C-1D41-9F01-112BCCA4A0A4}"/>
              </a:ext>
            </a:extLst>
          </p:cNvPr>
          <p:cNvSpPr/>
          <p:nvPr/>
        </p:nvSpPr>
        <p:spPr>
          <a:xfrm>
            <a:off x="6840851" y="4491937"/>
            <a:ext cx="50074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i="0" u="none" strike="noStrike" dirty="0">
                <a:solidFill>
                  <a:srgbClr val="000000"/>
                </a:solidFill>
                <a:effectLst/>
              </a:rPr>
              <a:t>해당 함수는 자신을 둘러싼 함수 내의 값을 반드시 참조해야한다</a:t>
            </a:r>
            <a:r>
              <a:rPr lang="en-US" altLang="ko-KR" sz="1300" b="1" i="0" u="none" strike="noStrike" dirty="0">
                <a:solidFill>
                  <a:srgbClr val="000000"/>
                </a:solidFill>
                <a:effectLst/>
              </a:rPr>
              <a:t>. </a:t>
            </a:r>
          </a:p>
          <a:p>
            <a:pPr algn="ctr"/>
            <a:r>
              <a:rPr lang="en-US" altLang="ko-KR" sz="1300" b="1" i="0" u="none" strike="noStrike" dirty="0">
                <a:solidFill>
                  <a:srgbClr val="000000"/>
                </a:solidFill>
                <a:effectLst/>
              </a:rPr>
              <a:t>( </a:t>
            </a:r>
            <a:r>
              <a:rPr lang="ko-KR" altLang="en-US" sz="1300" b="1" i="0" u="none" strike="noStrike" dirty="0">
                <a:solidFill>
                  <a:srgbClr val="000000"/>
                </a:solidFill>
                <a:effectLst/>
              </a:rPr>
              <a:t>호출이 아니라 참조다 </a:t>
            </a:r>
            <a:r>
              <a:rPr lang="en-US" altLang="ko-KR" sz="1300" b="1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ko-KR" altLang="en-US" sz="13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122426-D9BA-C646-807F-ABAC130E1356}"/>
              </a:ext>
            </a:extLst>
          </p:cNvPr>
          <p:cNvSpPr/>
          <p:nvPr/>
        </p:nvSpPr>
        <p:spPr>
          <a:xfrm>
            <a:off x="7010616" y="3010198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300" b="1" i="0" u="none" strike="noStrike" dirty="0">
                <a:solidFill>
                  <a:srgbClr val="000000"/>
                </a:solidFill>
                <a:effectLst/>
              </a:rPr>
              <a:t>해당 함수는 어떤 함수 내에 중첩된 함수여야 한다</a:t>
            </a:r>
            <a:endParaRPr lang="en-US" altLang="ko-KR" sz="1300" b="1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altLang="ko-KR" sz="1300" b="1" i="0" u="none" strike="noStrike" dirty="0">
                <a:solidFill>
                  <a:srgbClr val="000000"/>
                </a:solidFill>
                <a:effectLst/>
              </a:rPr>
              <a:t>( </a:t>
            </a:r>
            <a:r>
              <a:rPr lang="ko-KR" altLang="en-US" sz="1300" b="1" i="0" u="none" strike="noStrike" dirty="0" err="1">
                <a:solidFill>
                  <a:srgbClr val="000000"/>
                </a:solidFill>
                <a:effectLst/>
              </a:rPr>
              <a:t>함수안에</a:t>
            </a:r>
            <a:r>
              <a:rPr lang="ko-KR" altLang="en-US" sz="1300" b="1" i="0" u="none" strike="noStrike" dirty="0">
                <a:solidFill>
                  <a:srgbClr val="000000"/>
                </a:solidFill>
                <a:effectLst/>
              </a:rPr>
              <a:t> 함수 선언 형태 </a:t>
            </a:r>
            <a:r>
              <a:rPr lang="en-US" altLang="ko-KR" sz="1300" b="1" i="0" u="none" strike="noStrike" dirty="0">
                <a:solidFill>
                  <a:srgbClr val="000000"/>
                </a:solidFill>
                <a:effectLst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B60A98-DC0D-6C4C-86EE-4C85AAD204A4}"/>
              </a:ext>
            </a:extLst>
          </p:cNvPr>
          <p:cNvSpPr/>
          <p:nvPr/>
        </p:nvSpPr>
        <p:spPr>
          <a:xfrm>
            <a:off x="7010616" y="5807549"/>
            <a:ext cx="414408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i="0" u="none" strike="noStrike" dirty="0">
                <a:solidFill>
                  <a:srgbClr val="000000"/>
                </a:solidFill>
                <a:effectLst/>
              </a:rPr>
              <a:t>해당 함수를 둘러싼 함수는 이 함수를 반환해야 한다</a:t>
            </a:r>
            <a:r>
              <a:rPr lang="en-US" altLang="ko-KR" sz="1300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ko-KR" altLang="en-US" sz="1300" b="0" i="0" u="none" strike="noStrike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E67592-7B0F-BF44-9AF5-C52BECDD5CB3}"/>
              </a:ext>
            </a:extLst>
          </p:cNvPr>
          <p:cNvCxnSpPr>
            <a:cxnSpLocks/>
          </p:cNvCxnSpPr>
          <p:nvPr/>
        </p:nvCxnSpPr>
        <p:spPr>
          <a:xfrm flipV="1">
            <a:off x="4322769" y="3193124"/>
            <a:ext cx="2687847" cy="72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2E0CF1A-D71F-E74D-AB23-A6FC69101ED6}"/>
              </a:ext>
            </a:extLst>
          </p:cNvPr>
          <p:cNvCxnSpPr>
            <a:cxnSpLocks/>
          </p:cNvCxnSpPr>
          <p:nvPr/>
        </p:nvCxnSpPr>
        <p:spPr>
          <a:xfrm>
            <a:off x="3299512" y="4197738"/>
            <a:ext cx="3624943" cy="410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23173F7-7DCA-C74A-A9AB-C7F294833BA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811141" y="5425092"/>
            <a:ext cx="3199475" cy="52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A12FE8-6103-6B4F-B3F4-87FB132E001D}"/>
              </a:ext>
            </a:extLst>
          </p:cNvPr>
          <p:cNvSpPr txBox="1"/>
          <p:nvPr/>
        </p:nvSpPr>
        <p:spPr>
          <a:xfrm>
            <a:off x="1720129" y="267138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묶다 </a:t>
            </a:r>
            <a:r>
              <a:rPr kumimoji="1" lang="en-US" altLang="ko-KR" dirty="0"/>
              <a:t>#</a:t>
            </a:r>
            <a:r>
              <a:rPr kumimoji="1" lang="ko-KR" altLang="en-US" dirty="0"/>
              <a:t>제한적인 </a:t>
            </a:r>
            <a:r>
              <a:rPr kumimoji="1" lang="en-US" altLang="ko-KR" dirty="0"/>
              <a:t>#</a:t>
            </a:r>
            <a:r>
              <a:rPr kumimoji="1" lang="ko-KR" altLang="en-US" dirty="0"/>
              <a:t>목장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414D86-7A1D-6E44-AEE9-03B90A10A36A}"/>
              </a:ext>
            </a:extLst>
          </p:cNvPr>
          <p:cNvSpPr/>
          <p:nvPr/>
        </p:nvSpPr>
        <p:spPr>
          <a:xfrm>
            <a:off x="454859" y="1008850"/>
            <a:ext cx="845850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1.</a:t>
            </a:r>
            <a:r>
              <a:rPr lang="ko-KR" altLang="en-US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자신을 둘러싼 </a:t>
            </a:r>
            <a:r>
              <a:rPr lang="ko-KR" altLang="en-US" sz="15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스코프</a:t>
            </a:r>
            <a:r>
              <a:rPr lang="en-US" altLang="ko-KR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 </a:t>
            </a:r>
            <a:r>
              <a:rPr lang="ko-KR" altLang="en-US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자신을 호출한 함수의 영역 </a:t>
            </a:r>
            <a:r>
              <a:rPr lang="en-US" altLang="ko-KR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</a:t>
            </a:r>
            <a:r>
              <a:rPr lang="ko-KR" altLang="en-US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의 </a:t>
            </a:r>
            <a:r>
              <a:rPr lang="ko-KR" altLang="en-US" sz="15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상태값을</a:t>
            </a:r>
            <a:r>
              <a:rPr lang="ko-KR" altLang="en-US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기억하는 함수</a:t>
            </a:r>
            <a:endParaRPr lang="en-US" altLang="ko-KR" sz="15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endParaRPr lang="en-US" altLang="ko-KR" sz="15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en-US" altLang="ko-KR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2.</a:t>
            </a:r>
            <a:r>
              <a:rPr lang="ko-KR" altLang="en-US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저장되어 있지만 외부에서의 접근이 어렵다</a:t>
            </a:r>
            <a:r>
              <a:rPr lang="en-US" altLang="ko-KR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 (</a:t>
            </a:r>
            <a:r>
              <a:rPr lang="ko-KR" altLang="en-US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갱신이 가능하지만 접근이 어렵다</a:t>
            </a:r>
            <a:r>
              <a:rPr lang="en-US" altLang="ko-KR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8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8">
            <a:extLst>
              <a:ext uri="{FF2B5EF4-FFF2-40B4-BE49-F238E27FC236}">
                <a16:creationId xmlns:a16="http://schemas.microsoft.com/office/drawing/2014/main" id="{BB25E08A-A621-4944-99C7-C6309BAA3F1A}"/>
              </a:ext>
            </a:extLst>
          </p:cNvPr>
          <p:cNvSpPr/>
          <p:nvPr/>
        </p:nvSpPr>
        <p:spPr>
          <a:xfrm>
            <a:off x="509286" y="250251"/>
            <a:ext cx="10785078" cy="39288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5F6BC-5F7E-134A-B891-7F765DD1C2AE}"/>
              </a:ext>
            </a:extLst>
          </p:cNvPr>
          <p:cNvSpPr txBox="1"/>
          <p:nvPr/>
        </p:nvSpPr>
        <p:spPr>
          <a:xfrm>
            <a:off x="563716" y="251914"/>
            <a:ext cx="322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Closure</a:t>
            </a:r>
            <a:r>
              <a:rPr lang="ko-KR" altLang="en-US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02C32-3CA2-9C4F-8939-E115A05066AD}"/>
              </a:ext>
            </a:extLst>
          </p:cNvPr>
          <p:cNvSpPr txBox="1"/>
          <p:nvPr/>
        </p:nvSpPr>
        <p:spPr>
          <a:xfrm>
            <a:off x="453718" y="814227"/>
            <a:ext cx="104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Closure 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03F9C-0FED-9B49-9C77-6EC52FAD8E41}"/>
              </a:ext>
            </a:extLst>
          </p:cNvPr>
          <p:cNvSpPr txBox="1"/>
          <p:nvPr/>
        </p:nvSpPr>
        <p:spPr>
          <a:xfrm>
            <a:off x="8294915" y="2930541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Nonlocal ( = </a:t>
            </a:r>
            <a:r>
              <a:rPr kumimoji="1" lang="ko-KR" altLang="en-US" dirty="0" err="1"/>
              <a:t>자유변수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) </a:t>
            </a:r>
            <a:endParaRPr kumimoji="1"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AA1704C-3DD7-DC49-9F66-9FD5E9F5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16" y="1480204"/>
            <a:ext cx="6312807" cy="410707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CB856EC-1938-7F43-B639-F3C7DD314D95}"/>
              </a:ext>
            </a:extLst>
          </p:cNvPr>
          <p:cNvCxnSpPr>
            <a:cxnSpLocks/>
            <a:stCxn id="19" idx="1"/>
            <a:endCxn id="13" idx="1"/>
          </p:cNvCxnSpPr>
          <p:nvPr/>
        </p:nvCxnSpPr>
        <p:spPr>
          <a:xfrm>
            <a:off x="4070476" y="2536371"/>
            <a:ext cx="4224439" cy="5788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682C893-620E-3347-AB91-6294C9680946}"/>
              </a:ext>
            </a:extLst>
          </p:cNvPr>
          <p:cNvCxnSpPr>
            <a:cxnSpLocks/>
          </p:cNvCxnSpPr>
          <p:nvPr/>
        </p:nvCxnSpPr>
        <p:spPr>
          <a:xfrm flipV="1">
            <a:off x="3928962" y="3222171"/>
            <a:ext cx="4334078" cy="15123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왼쪽 대괄호[L] 18">
            <a:extLst>
              <a:ext uri="{FF2B5EF4-FFF2-40B4-BE49-F238E27FC236}">
                <a16:creationId xmlns:a16="http://schemas.microsoft.com/office/drawing/2014/main" id="{94CE6883-D4F3-BE47-A089-5B848BEC32AC}"/>
              </a:ext>
            </a:extLst>
          </p:cNvPr>
          <p:cNvSpPr/>
          <p:nvPr/>
        </p:nvSpPr>
        <p:spPr>
          <a:xfrm flipH="1">
            <a:off x="3787447" y="2071669"/>
            <a:ext cx="283029" cy="929403"/>
          </a:xfrm>
          <a:prstGeom prst="leftBracket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왼쪽 대괄호[L] 19">
            <a:extLst>
              <a:ext uri="{FF2B5EF4-FFF2-40B4-BE49-F238E27FC236}">
                <a16:creationId xmlns:a16="http://schemas.microsoft.com/office/drawing/2014/main" id="{4179ED4B-F1F2-DB49-AE47-F6B3EC83F93B}"/>
              </a:ext>
            </a:extLst>
          </p:cNvPr>
          <p:cNvSpPr/>
          <p:nvPr/>
        </p:nvSpPr>
        <p:spPr>
          <a:xfrm flipH="1">
            <a:off x="3645933" y="4354286"/>
            <a:ext cx="283029" cy="612330"/>
          </a:xfrm>
          <a:prstGeom prst="leftBracket">
            <a:avLst>
              <a:gd name="adj" fmla="val 54487"/>
            </a:avLst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B7BE3-4E0E-C248-AE5E-0B99148718C4}"/>
              </a:ext>
            </a:extLst>
          </p:cNvPr>
          <p:cNvSpPr txBox="1"/>
          <p:nvPr/>
        </p:nvSpPr>
        <p:spPr>
          <a:xfrm>
            <a:off x="7294208" y="4241276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Inner_func</a:t>
            </a:r>
            <a:r>
              <a:rPr kumimoji="1" lang="en-US" altLang="ko-KR" dirty="0"/>
              <a:t> </a:t>
            </a:r>
            <a:r>
              <a:rPr kumimoji="1" lang="ko-KR" altLang="en-US" dirty="0"/>
              <a:t>참조를 한다면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Closure</a:t>
            </a:r>
            <a:r>
              <a:rPr kumimoji="1" lang="ko-KR" altLang="en-US" dirty="0"/>
              <a:t> 함수가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inner </a:t>
            </a:r>
            <a:r>
              <a:rPr kumimoji="1" lang="en-US" altLang="ko-KR" dirty="0" err="1"/>
              <a:t>func</a:t>
            </a:r>
            <a:r>
              <a:rPr kumimoji="1" lang="en-US" altLang="ko-KR" dirty="0"/>
              <a:t> )</a:t>
            </a:r>
          </a:p>
          <a:p>
            <a:r>
              <a:rPr kumimoji="1" lang="ko-KR" altLang="en-US" dirty="0"/>
              <a:t>자신의 </a:t>
            </a:r>
            <a:r>
              <a:rPr kumimoji="1" lang="ko-KR" altLang="en-US" dirty="0" err="1"/>
              <a:t>스코프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네임스페이스에 </a:t>
            </a:r>
            <a:r>
              <a:rPr kumimoji="1" lang="en-US" altLang="ko-KR" dirty="0"/>
              <a:t>) </a:t>
            </a:r>
            <a:r>
              <a:rPr kumimoji="1" lang="ko-KR" altLang="en-US" dirty="0"/>
              <a:t>에 기억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5F8387-D658-D740-B4DE-61F230546AA7}"/>
              </a:ext>
            </a:extLst>
          </p:cNvPr>
          <p:cNvSpPr/>
          <p:nvPr/>
        </p:nvSpPr>
        <p:spPr>
          <a:xfrm>
            <a:off x="2275113" y="854872"/>
            <a:ext cx="8074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자신을 둘러싼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스코프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자신을 호출한 함수의 영역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상태값을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기억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8">
            <a:extLst>
              <a:ext uri="{FF2B5EF4-FFF2-40B4-BE49-F238E27FC236}">
                <a16:creationId xmlns:a16="http://schemas.microsoft.com/office/drawing/2014/main" id="{0C6B6E38-17D9-B14D-A309-CB19892B7D4E}"/>
              </a:ext>
            </a:extLst>
          </p:cNvPr>
          <p:cNvSpPr/>
          <p:nvPr/>
        </p:nvSpPr>
        <p:spPr>
          <a:xfrm>
            <a:off x="509286" y="250251"/>
            <a:ext cx="10785078" cy="39288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5F6BC-5F7E-134A-B891-7F765DD1C2AE}"/>
              </a:ext>
            </a:extLst>
          </p:cNvPr>
          <p:cNvSpPr txBox="1"/>
          <p:nvPr/>
        </p:nvSpPr>
        <p:spPr>
          <a:xfrm>
            <a:off x="563716" y="251914"/>
            <a:ext cx="322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Closure</a:t>
            </a:r>
            <a:r>
              <a:rPr lang="ko-KR" altLang="en-US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02C32-3CA2-9C4F-8939-E115A05066AD}"/>
              </a:ext>
            </a:extLst>
          </p:cNvPr>
          <p:cNvSpPr txBox="1"/>
          <p:nvPr/>
        </p:nvSpPr>
        <p:spPr>
          <a:xfrm>
            <a:off x="453718" y="814227"/>
            <a:ext cx="104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Closure </a:t>
            </a:r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5F8387-D658-D740-B4DE-61F230546AA7}"/>
              </a:ext>
            </a:extLst>
          </p:cNvPr>
          <p:cNvSpPr/>
          <p:nvPr/>
        </p:nvSpPr>
        <p:spPr>
          <a:xfrm>
            <a:off x="2048952" y="854872"/>
            <a:ext cx="8588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저장되어 있지만 외부에서의 접근이 어렵다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갱신이 가능하지만 접근이 어렵다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dirty="0"/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F2225E04-DAD4-E340-B016-422161CB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036" y="4977029"/>
            <a:ext cx="4779566" cy="84628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71FB64-C7FE-A64E-B7F5-CC864CD5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7830"/>
            <a:ext cx="5900836" cy="247562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319F3588-8439-1E40-AF93-93B119461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40" y="1439558"/>
            <a:ext cx="5684683" cy="356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5CAF14-65F7-AE45-9623-46BFC386ED6E}"/>
              </a:ext>
            </a:extLst>
          </p:cNvPr>
          <p:cNvSpPr txBox="1"/>
          <p:nvPr/>
        </p:nvSpPr>
        <p:spPr>
          <a:xfrm>
            <a:off x="6496505" y="4167082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Closure</a:t>
            </a:r>
            <a:r>
              <a:rPr kumimoji="1" lang="ko-KR" altLang="en-US" dirty="0"/>
              <a:t> 함수 </a:t>
            </a:r>
            <a:r>
              <a:rPr kumimoji="1" lang="en-US" altLang="ko-KR" dirty="0"/>
              <a:t>‘c’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통해서만 접근이 가능</a:t>
            </a:r>
          </a:p>
        </p:txBody>
      </p:sp>
    </p:spTree>
    <p:extLst>
      <p:ext uri="{BB962C8B-B14F-4D97-AF65-F5344CB8AC3E}">
        <p14:creationId xmlns:p14="http://schemas.microsoft.com/office/powerpoint/2010/main" val="45898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8">
            <a:extLst>
              <a:ext uri="{FF2B5EF4-FFF2-40B4-BE49-F238E27FC236}">
                <a16:creationId xmlns:a16="http://schemas.microsoft.com/office/drawing/2014/main" id="{3594CFB1-B1BF-2341-A8EB-448614A3FE63}"/>
              </a:ext>
            </a:extLst>
          </p:cNvPr>
          <p:cNvSpPr/>
          <p:nvPr/>
        </p:nvSpPr>
        <p:spPr>
          <a:xfrm>
            <a:off x="509286" y="250251"/>
            <a:ext cx="10785078" cy="39288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5F6BC-5F7E-134A-B891-7F765DD1C2AE}"/>
              </a:ext>
            </a:extLst>
          </p:cNvPr>
          <p:cNvSpPr txBox="1"/>
          <p:nvPr/>
        </p:nvSpPr>
        <p:spPr>
          <a:xfrm>
            <a:off x="563716" y="251914"/>
            <a:ext cx="322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Closure</a:t>
            </a:r>
            <a:r>
              <a:rPr lang="ko-KR" altLang="en-US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02C32-3CA2-9C4F-8939-E115A05066AD}"/>
              </a:ext>
            </a:extLst>
          </p:cNvPr>
          <p:cNvSpPr txBox="1"/>
          <p:nvPr/>
        </p:nvSpPr>
        <p:spPr>
          <a:xfrm>
            <a:off x="453718" y="814227"/>
            <a:ext cx="104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Closure 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9EA94C-6AF1-D445-9A78-B4C442DF9F11}"/>
              </a:ext>
            </a:extLst>
          </p:cNvPr>
          <p:cNvSpPr/>
          <p:nvPr/>
        </p:nvSpPr>
        <p:spPr>
          <a:xfrm>
            <a:off x="1459241" y="1630389"/>
            <a:ext cx="5287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각 변수간 불필요한 충돌을 방지할 수 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8F0371-E509-2449-8114-726AD7B6F76C}"/>
              </a:ext>
            </a:extLst>
          </p:cNvPr>
          <p:cNvSpPr/>
          <p:nvPr/>
        </p:nvSpPr>
        <p:spPr>
          <a:xfrm>
            <a:off x="1586943" y="842851"/>
            <a:ext cx="4401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그렇다면 왜 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closure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함수를 사용하는가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?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6C913F-D2FD-FD43-987C-536CE6311E7C}"/>
              </a:ext>
            </a:extLst>
          </p:cNvPr>
          <p:cNvSpPr/>
          <p:nvPr/>
        </p:nvSpPr>
        <p:spPr>
          <a:xfrm>
            <a:off x="1459241" y="2332726"/>
            <a:ext cx="8542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u="none" strike="noStrike" dirty="0" err="1">
                <a:solidFill>
                  <a:schemeClr val="accent2">
                    <a:lumMod val="75000"/>
                  </a:schemeClr>
                </a:solidFill>
                <a:effectLst/>
              </a:rPr>
              <a:t>사용함수를</a:t>
            </a:r>
            <a:r>
              <a:rPr lang="ko-KR" altLang="en-US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</a:rPr>
              <a:t> 넣어서 내부구조를 임의로 변환하기가 쉽다 </a:t>
            </a:r>
            <a:r>
              <a:rPr lang="en-US" altLang="ko-KR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</a:rPr>
              <a:t>—&gt; </a:t>
            </a:r>
            <a:r>
              <a:rPr lang="en" altLang="ko-KR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</a:rPr>
              <a:t>decorator!</a:t>
            </a:r>
            <a:endParaRPr lang="en" altLang="ko-KR" b="0" i="0" u="none" strike="noStrike" dirty="0"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AF14B-9CB8-0647-96F4-C276C5E5C938}"/>
              </a:ext>
            </a:extLst>
          </p:cNvPr>
          <p:cNvSpPr/>
          <p:nvPr/>
        </p:nvSpPr>
        <p:spPr>
          <a:xfrm>
            <a:off x="1494324" y="30523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관리가 용이하다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오류를 추적하기가 쉽다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533D95-F13C-0D46-B9FC-4224A36E891C}"/>
              </a:ext>
            </a:extLst>
          </p:cNvPr>
          <p:cNvSpPr/>
          <p:nvPr/>
        </p:nvSpPr>
        <p:spPr>
          <a:xfrm>
            <a:off x="1218099" y="4653386"/>
            <a:ext cx="9539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참고한 블로거는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cash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의 용도로서 즉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이전기록을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기억하는데 포인트를 맞춰서 설명하였다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6993B0-8B31-9849-B58E-7C927C2B211C}"/>
              </a:ext>
            </a:extLst>
          </p:cNvPr>
          <p:cNvSpPr/>
          <p:nvPr/>
        </p:nvSpPr>
        <p:spPr>
          <a:xfrm>
            <a:off x="2611076" y="3421699"/>
            <a:ext cx="4979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각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스코프내에서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제한적으로 사용하기 때문에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38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5D752B2F-9169-1643-9116-6BAC18D2445E}"/>
              </a:ext>
            </a:extLst>
          </p:cNvPr>
          <p:cNvSpPr/>
          <p:nvPr/>
        </p:nvSpPr>
        <p:spPr>
          <a:xfrm>
            <a:off x="509286" y="250251"/>
            <a:ext cx="10785078" cy="39288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5F6BC-5F7E-134A-B891-7F765DD1C2AE}"/>
              </a:ext>
            </a:extLst>
          </p:cNvPr>
          <p:cNvSpPr txBox="1"/>
          <p:nvPr/>
        </p:nvSpPr>
        <p:spPr>
          <a:xfrm>
            <a:off x="563716" y="251914"/>
            <a:ext cx="322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1" i="0" u="none" strike="noStrike" dirty="0">
                <a:effectLst/>
              </a:rPr>
              <a:t>decorator</a:t>
            </a:r>
            <a:r>
              <a:rPr lang="ko-KR" altLang="en-US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02C32-3CA2-9C4F-8939-E115A05066AD}"/>
              </a:ext>
            </a:extLst>
          </p:cNvPr>
          <p:cNvSpPr txBox="1"/>
          <p:nvPr/>
        </p:nvSpPr>
        <p:spPr>
          <a:xfrm>
            <a:off x="453718" y="814227"/>
            <a:ext cx="13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</a:rPr>
              <a:t>decorator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6C913F-D2FD-FD43-987C-536CE6311E7C}"/>
              </a:ext>
            </a:extLst>
          </p:cNvPr>
          <p:cNvSpPr/>
          <p:nvPr/>
        </p:nvSpPr>
        <p:spPr>
          <a:xfrm>
            <a:off x="1459241" y="1376540"/>
            <a:ext cx="8542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u="none" strike="noStrike" dirty="0" err="1">
                <a:solidFill>
                  <a:schemeClr val="accent2">
                    <a:lumMod val="75000"/>
                  </a:schemeClr>
                </a:solidFill>
                <a:effectLst/>
              </a:rPr>
              <a:t>사용함수를</a:t>
            </a:r>
            <a:r>
              <a:rPr lang="ko-KR" altLang="en-US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</a:rPr>
              <a:t> 넣어서 내부구조를 임의로 변환하기가 쉽다</a:t>
            </a:r>
            <a:endParaRPr lang="en" altLang="ko-KR" b="0" i="0" u="none" strike="noStrike" dirty="0"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49A9B6-9555-984A-B85A-DA91DEB1F639}"/>
              </a:ext>
            </a:extLst>
          </p:cNvPr>
          <p:cNvSpPr/>
          <p:nvPr/>
        </p:nvSpPr>
        <p:spPr>
          <a:xfrm>
            <a:off x="2436571" y="2338873"/>
            <a:ext cx="394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장점을 극대화 한 것이 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decorator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다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34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8">
            <a:extLst>
              <a:ext uri="{FF2B5EF4-FFF2-40B4-BE49-F238E27FC236}">
                <a16:creationId xmlns:a16="http://schemas.microsoft.com/office/drawing/2014/main" id="{ECF69E19-F104-A242-AC6F-45DE8A8EFC47}"/>
              </a:ext>
            </a:extLst>
          </p:cNvPr>
          <p:cNvSpPr/>
          <p:nvPr/>
        </p:nvSpPr>
        <p:spPr>
          <a:xfrm>
            <a:off x="509286" y="250251"/>
            <a:ext cx="10785078" cy="39288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2E0B8-FE0C-1943-BB16-854D66CBCD0A}"/>
              </a:ext>
            </a:extLst>
          </p:cNvPr>
          <p:cNvSpPr txBox="1"/>
          <p:nvPr/>
        </p:nvSpPr>
        <p:spPr>
          <a:xfrm>
            <a:off x="509286" y="289193"/>
            <a:ext cx="4694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module</a:t>
            </a:r>
            <a:r>
              <a:rPr lang="ko-KR" altLang="en-US" sz="3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KoPub돋움체 Bold" panose="00000800000000000000" pitchFamily="2" charset="-127"/>
              </a:rPr>
              <a:t> 활용 경험 </a:t>
            </a:r>
          </a:p>
        </p:txBody>
      </p:sp>
      <p:sp>
        <p:nvSpPr>
          <p:cNvPr id="17" name="사각형: 둥근 모서리 31">
            <a:extLst>
              <a:ext uri="{FF2B5EF4-FFF2-40B4-BE49-F238E27FC236}">
                <a16:creationId xmlns:a16="http://schemas.microsoft.com/office/drawing/2014/main" id="{B6E5707F-92E8-7D4B-A0B0-6C6C65EFAA14}"/>
              </a:ext>
            </a:extLst>
          </p:cNvPr>
          <p:cNvSpPr/>
          <p:nvPr/>
        </p:nvSpPr>
        <p:spPr>
          <a:xfrm>
            <a:off x="1366313" y="2335961"/>
            <a:ext cx="4008170" cy="1310190"/>
          </a:xfrm>
          <a:prstGeom prst="roundRect">
            <a:avLst>
              <a:gd name="adj" fmla="val 72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yolo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사각형: 둥근 모서리 31">
            <a:extLst>
              <a:ext uri="{FF2B5EF4-FFF2-40B4-BE49-F238E27FC236}">
                <a16:creationId xmlns:a16="http://schemas.microsoft.com/office/drawing/2014/main" id="{951F61D7-6538-6E45-97B4-26FE1C3C3A7F}"/>
              </a:ext>
            </a:extLst>
          </p:cNvPr>
          <p:cNvSpPr/>
          <p:nvPr/>
        </p:nvSpPr>
        <p:spPr>
          <a:xfrm>
            <a:off x="6493485" y="3429000"/>
            <a:ext cx="4008170" cy="1310190"/>
          </a:xfrm>
          <a:prstGeom prst="roundRect">
            <a:avLst>
              <a:gd name="adj" fmla="val 72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SORT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12C59D-63B0-3447-96BC-A265927583D2}"/>
              </a:ext>
            </a:extLst>
          </p:cNvPr>
          <p:cNvSpPr/>
          <p:nvPr/>
        </p:nvSpPr>
        <p:spPr>
          <a:xfrm>
            <a:off x="6926949" y="6020192"/>
            <a:ext cx="4151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/joon1230/</a:t>
            </a:r>
            <a:r>
              <a:rPr lang="ko-KR" altLang="en-US" dirty="0" err="1"/>
              <a:t>SORT.git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25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522800" y="823150"/>
            <a:ext cx="9146401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526079" y="180960"/>
            <a:ext cx="211157" cy="211157"/>
          </a:xfrm>
          <a:prstGeom prst="ellipse">
            <a:avLst/>
          </a:prstGeom>
          <a:solidFill>
            <a:srgbClr val="24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6424" y="181834"/>
            <a:ext cx="290464" cy="217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1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81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2800" y="415943"/>
            <a:ext cx="4716496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1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사람 영상 구축 예시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12851" y="178272"/>
            <a:ext cx="1062252" cy="211157"/>
          </a:xfrm>
          <a:prstGeom prst="roundRect">
            <a:avLst>
              <a:gd name="adj" fmla="val 50000"/>
            </a:avLst>
          </a:prstGeom>
          <a:solidFill>
            <a:srgbClr val="24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16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사람영상</a:t>
            </a:r>
            <a:endParaRPr lang="ko-KR" altLang="en-US" sz="81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2800" y="1201733"/>
            <a:ext cx="9146401" cy="2519619"/>
          </a:xfrm>
          <a:prstGeom prst="rect">
            <a:avLst/>
          </a:prstGeom>
          <a:noFill/>
          <a:ln w="15875">
            <a:solidFill>
              <a:srgbClr val="97A2A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grpSp>
        <p:nvGrpSpPr>
          <p:cNvPr id="9" name="그룹 8"/>
          <p:cNvGrpSpPr/>
          <p:nvPr/>
        </p:nvGrpSpPr>
        <p:grpSpPr>
          <a:xfrm>
            <a:off x="1791258" y="1615269"/>
            <a:ext cx="8605175" cy="1839455"/>
            <a:chOff x="600725" y="1811505"/>
            <a:chExt cx="9485612" cy="2027659"/>
          </a:xfrm>
        </p:grpSpPr>
        <p:sp>
          <p:nvSpPr>
            <p:cNvPr id="10" name="직사각형 9"/>
            <p:cNvSpPr/>
            <p:nvPr/>
          </p:nvSpPr>
          <p:spPr>
            <a:xfrm>
              <a:off x="3867647" y="3552624"/>
              <a:ext cx="2964587" cy="276999"/>
            </a:xfrm>
            <a:prstGeom prst="rect">
              <a:avLst/>
            </a:prstGeom>
            <a:solidFill>
              <a:srgbClr val="97A2AB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20922" y="3549754"/>
              <a:ext cx="2965415" cy="276999"/>
            </a:xfrm>
            <a:prstGeom prst="rect">
              <a:avLst/>
            </a:prstGeom>
            <a:solidFill>
              <a:srgbClr val="97A2AB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00725" y="3552624"/>
              <a:ext cx="2964587" cy="276999"/>
            </a:xfrm>
            <a:prstGeom prst="rect">
              <a:avLst/>
            </a:prstGeom>
            <a:solidFill>
              <a:srgbClr val="97A2AB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56108" y="3552625"/>
              <a:ext cx="853821" cy="286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8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원본 영상</a:t>
              </a:r>
              <a:endParaRPr lang="en-US" altLang="ko-KR" sz="1089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64555" y="3552624"/>
              <a:ext cx="770772" cy="286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8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ROI </a:t>
              </a:r>
              <a:r>
                <a:rPr lang="ko-KR" altLang="en-US" sz="108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지정</a:t>
              </a:r>
              <a:endParaRPr lang="en-US" altLang="ko-KR" sz="1089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99690" y="3549754"/>
              <a:ext cx="807880" cy="286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8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Detecting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100" y="1811505"/>
              <a:ext cx="2959836" cy="1664907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3865988" y="1811505"/>
              <a:ext cx="2959836" cy="1664907"/>
              <a:chOff x="3865988" y="1430418"/>
              <a:chExt cx="2959836" cy="1664907"/>
            </a:xfrm>
          </p:grpSpPr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5988" y="1430418"/>
                <a:ext cx="2959836" cy="1664907"/>
              </a:xfrm>
              <a:prstGeom prst="rect">
                <a:avLst/>
              </a:prstGeom>
            </p:spPr>
          </p:pic>
          <p:grpSp>
            <p:nvGrpSpPr>
              <p:cNvPr id="53" name="그룹 52"/>
              <p:cNvGrpSpPr/>
              <p:nvPr/>
            </p:nvGrpSpPr>
            <p:grpSpPr>
              <a:xfrm>
                <a:off x="4629315" y="1435522"/>
                <a:ext cx="1273058" cy="1521487"/>
                <a:chOff x="4250532" y="2276608"/>
                <a:chExt cx="1245393" cy="1521487"/>
              </a:xfrm>
            </p:grpSpPr>
            <p:cxnSp>
              <p:nvCxnSpPr>
                <p:cNvPr id="54" name="직선 연결선 53"/>
                <p:cNvCxnSpPr/>
                <p:nvPr/>
              </p:nvCxnSpPr>
              <p:spPr>
                <a:xfrm flipH="1">
                  <a:off x="4250533" y="2276608"/>
                  <a:ext cx="379102" cy="1521487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 flipH="1">
                  <a:off x="5310673" y="2276608"/>
                  <a:ext cx="183113" cy="152148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4250532" y="3798095"/>
                  <a:ext cx="1064419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>
                  <a:off x="4633913" y="2283469"/>
                  <a:ext cx="86201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" name="그룹 22"/>
            <p:cNvGrpSpPr/>
            <p:nvPr/>
          </p:nvGrpSpPr>
          <p:grpSpPr>
            <a:xfrm>
              <a:off x="7126501" y="1811505"/>
              <a:ext cx="2959836" cy="1664907"/>
              <a:chOff x="6983470" y="1445269"/>
              <a:chExt cx="2959836" cy="1664907"/>
            </a:xfrm>
          </p:grpSpPr>
          <p:pic>
            <p:nvPicPr>
              <p:cNvPr id="24" name="내용 개체 틀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3470" y="1445269"/>
                <a:ext cx="2959836" cy="1664907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8210549" y="1544437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41638" y="1705798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8251732" y="1668196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8304120" y="1555813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356508" y="1555813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8378095" y="1549492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8422998" y="1527844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817905" y="1904082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8356508" y="1801753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543875" y="2265122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8115444" y="2200526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8102103" y="1931707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169490" y="2204845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8213632" y="2054057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8221878" y="1911942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8135796" y="1907407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8047248" y="2508843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8626888" y="2687784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8747075" y="2906099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619745" y="2855596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8679276" y="2870197"/>
                <a:ext cx="52388" cy="101007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7761214" y="1455083"/>
                <a:ext cx="1273058" cy="1521487"/>
                <a:chOff x="4250532" y="2276608"/>
                <a:chExt cx="1245393" cy="1521487"/>
              </a:xfrm>
            </p:grpSpPr>
            <p:cxnSp>
              <p:nvCxnSpPr>
                <p:cNvPr id="48" name="직선 연결선 47"/>
                <p:cNvCxnSpPr/>
                <p:nvPr/>
              </p:nvCxnSpPr>
              <p:spPr>
                <a:xfrm flipH="1">
                  <a:off x="4250533" y="2276608"/>
                  <a:ext cx="379102" cy="1521487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/>
                <p:cNvCxnSpPr/>
                <p:nvPr/>
              </p:nvCxnSpPr>
              <p:spPr>
                <a:xfrm flipH="1">
                  <a:off x="5310673" y="2276608"/>
                  <a:ext cx="183113" cy="152148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/>
                <p:cNvCxnSpPr/>
                <p:nvPr/>
              </p:nvCxnSpPr>
              <p:spPr>
                <a:xfrm>
                  <a:off x="4250532" y="3798095"/>
                  <a:ext cx="1064419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/>
                <p:nvPr/>
              </p:nvCxnSpPr>
              <p:spPr>
                <a:xfrm>
                  <a:off x="4633913" y="2283469"/>
                  <a:ext cx="86201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8" name="모서리가 둥근 직사각형 57"/>
          <p:cNvSpPr/>
          <p:nvPr/>
        </p:nvSpPr>
        <p:spPr>
          <a:xfrm>
            <a:off x="4654203" y="1041606"/>
            <a:ext cx="2883595" cy="295954"/>
          </a:xfrm>
          <a:prstGeom prst="roundRect">
            <a:avLst>
              <a:gd name="adj" fmla="val 19523"/>
            </a:avLst>
          </a:prstGeom>
          <a:solidFill>
            <a:srgbClr val="243E56"/>
          </a:solidFill>
          <a:ln>
            <a:solidFill>
              <a:srgbClr val="243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5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YOLO_V4</a:t>
            </a:r>
            <a:endParaRPr lang="ko-KR" altLang="en-US" sz="1452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789102" y="4486662"/>
            <a:ext cx="8611640" cy="1870376"/>
            <a:chOff x="598349" y="4971613"/>
            <a:chExt cx="9492738" cy="2061743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8160" y="4971613"/>
              <a:ext cx="2962927" cy="1666646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725" y="4971613"/>
              <a:ext cx="2966246" cy="166851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67647" y="4971613"/>
              <a:ext cx="2959836" cy="1668566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3865271" y="6746817"/>
              <a:ext cx="2964587" cy="276999"/>
            </a:xfrm>
            <a:prstGeom prst="rect">
              <a:avLst/>
            </a:prstGeom>
            <a:solidFill>
              <a:srgbClr val="97A2AB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118546" y="6743947"/>
              <a:ext cx="2965415" cy="276999"/>
            </a:xfrm>
            <a:prstGeom prst="rect">
              <a:avLst/>
            </a:prstGeom>
            <a:solidFill>
              <a:srgbClr val="97A2AB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98349" y="6746817"/>
              <a:ext cx="2964587" cy="276999"/>
            </a:xfrm>
            <a:prstGeom prst="rect">
              <a:avLst/>
            </a:prstGeom>
            <a:solidFill>
              <a:srgbClr val="97A2AB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53732" y="6746817"/>
              <a:ext cx="853821" cy="286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8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원본 영상</a:t>
              </a:r>
              <a:endParaRPr lang="en-US" altLang="ko-KR" sz="1089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62178" y="6746817"/>
              <a:ext cx="770772" cy="286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8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ROI </a:t>
              </a:r>
              <a:r>
                <a:rPr lang="ko-KR" altLang="en-US" sz="108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지정</a:t>
              </a:r>
              <a:endParaRPr lang="en-US" altLang="ko-KR" sz="1089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197314" y="6743947"/>
              <a:ext cx="807880" cy="286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8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Detecting</a:t>
              </a: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1523520" y="4088585"/>
            <a:ext cx="9146401" cy="2519619"/>
          </a:xfrm>
          <a:prstGeom prst="rect">
            <a:avLst/>
          </a:prstGeom>
          <a:noFill/>
          <a:ln w="15875">
            <a:solidFill>
              <a:srgbClr val="97A2A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4654203" y="3927005"/>
            <a:ext cx="2883595" cy="295954"/>
          </a:xfrm>
          <a:prstGeom prst="roundRect">
            <a:avLst>
              <a:gd name="adj" fmla="val 19523"/>
            </a:avLst>
          </a:prstGeom>
          <a:solidFill>
            <a:srgbClr val="243E56"/>
          </a:solidFill>
          <a:ln>
            <a:solidFill>
              <a:srgbClr val="243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5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KNN</a:t>
            </a:r>
            <a:endParaRPr lang="ko-KR" altLang="en-US" sz="1452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16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440</Words>
  <Application>Microsoft Macintosh PowerPoint</Application>
  <PresentationFormat>와이드스크린</PresentationFormat>
  <Paragraphs>94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KoPub돋움체 Bold</vt:lpstr>
      <vt:lpstr>KoPub돋움체 Medium</vt:lpstr>
      <vt:lpstr>Arial</vt:lpstr>
      <vt:lpstr>charter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이주남</dc:creator>
  <cp:lastModifiedBy>이주남</cp:lastModifiedBy>
  <cp:revision>16</cp:revision>
  <dcterms:created xsi:type="dcterms:W3CDTF">2021-01-21T13:04:19Z</dcterms:created>
  <dcterms:modified xsi:type="dcterms:W3CDTF">2021-01-22T03:39:58Z</dcterms:modified>
</cp:coreProperties>
</file>